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753600" cy="7315200"/>
  <p:notesSz cx="6858000" cy="9144000"/>
  <p:embeddedFontLst>
    <p:embeddedFont>
      <p:font typeface="Aileron" panose="020B0604020202020204" charset="-18"/>
      <p:regular r:id="rId12"/>
    </p:embeddedFont>
    <p:embeddedFont>
      <p:font typeface="Aileron Bold" panose="020B0604020202020204" charset="-18"/>
      <p:regular r:id="rId13"/>
    </p:embeddedFont>
    <p:embeddedFont>
      <p:font typeface="Balgin condensed" panose="020B0604020202020204" charset="-1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chnicum5@seznam.cz" initials="" lastIdx="1" clrIdx="0">
    <p:extLst>
      <p:ext uri="{19B8F6BF-5375-455C-9EA6-DF929625EA0E}">
        <p15:presenceInfo xmlns:p15="http://schemas.microsoft.com/office/powerpoint/2012/main" userId="ac3093ca9856e5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0D8"/>
    <a:srgbClr val="E04C61"/>
    <a:srgbClr val="70CD4B"/>
    <a:srgbClr val="D09E00"/>
    <a:srgbClr val="008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6" d="100"/>
          <a:sy n="76" d="100"/>
        </p:scale>
        <p:origin x="710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svg"/><Relationship Id="rId10" Type="http://schemas.openxmlformats.org/officeDocument/2006/relationships/hyperlink" Target="https://www.facebook.com/TechnikumAcadem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9.sv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47.svg"/><Relationship Id="rId4" Type="http://schemas.openxmlformats.org/officeDocument/2006/relationships/image" Target="../media/image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3.sv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0.jpeg"/><Relationship Id="rId5" Type="http://schemas.openxmlformats.org/officeDocument/2006/relationships/image" Target="../media/image10.png"/><Relationship Id="rId10" Type="http://schemas.openxmlformats.org/officeDocument/2006/relationships/image" Target="../media/image19.jpeg"/><Relationship Id="rId4" Type="http://schemas.openxmlformats.org/officeDocument/2006/relationships/image" Target="../media/image3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25.jpeg"/><Relationship Id="rId5" Type="http://schemas.openxmlformats.org/officeDocument/2006/relationships/image" Target="../media/image10.png"/><Relationship Id="rId10" Type="http://schemas.openxmlformats.org/officeDocument/2006/relationships/image" Target="../media/image24.jpeg"/><Relationship Id="rId4" Type="http://schemas.openxmlformats.org/officeDocument/2006/relationships/image" Target="../media/image3.sv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31.jpeg"/><Relationship Id="rId4" Type="http://schemas.openxmlformats.org/officeDocument/2006/relationships/image" Target="../media/image3.sv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9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3.sv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4.jpeg"/><Relationship Id="rId5" Type="http://schemas.openxmlformats.org/officeDocument/2006/relationships/image" Target="../media/image42.jpeg"/><Relationship Id="rId10" Type="http://schemas.openxmlformats.org/officeDocument/2006/relationships/image" Target="../media/image43.jpeg"/><Relationship Id="rId4" Type="http://schemas.openxmlformats.org/officeDocument/2006/relationships/image" Target="../media/image3.sv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44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751" y="3527468"/>
            <a:ext cx="6612995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73"/>
              </a:lnSpc>
            </a:pP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20B0604020202020204" charset="-18"/>
              </a:rPr>
              <a:t>Zpráva o činnosti 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Bold" panose="020B0604020202020204" charset="-18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2810942" y="2922952"/>
            <a:ext cx="4140839" cy="0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817940" y="4048215"/>
            <a:ext cx="4140839" cy="0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10942" y="6549566"/>
            <a:ext cx="106533" cy="106533"/>
          </a:xfrm>
          <a:custGeom>
            <a:avLst/>
            <a:gdLst/>
            <a:ahLst/>
            <a:cxnLst/>
            <a:rect l="l" t="t" r="r" b="b"/>
            <a:pathLst>
              <a:path w="106533" h="106533">
                <a:moveTo>
                  <a:pt x="0" y="0"/>
                </a:moveTo>
                <a:lnTo>
                  <a:pt x="106534" y="0"/>
                </a:lnTo>
                <a:lnTo>
                  <a:pt x="106534" y="106533"/>
                </a:lnTo>
                <a:lnTo>
                  <a:pt x="0" y="106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07073" y="6687561"/>
            <a:ext cx="110403" cy="110403"/>
          </a:xfrm>
          <a:custGeom>
            <a:avLst/>
            <a:gdLst/>
            <a:ahLst/>
            <a:cxnLst/>
            <a:rect l="l" t="t" r="r" b="b"/>
            <a:pathLst>
              <a:path w="110403" h="110403">
                <a:moveTo>
                  <a:pt x="0" y="0"/>
                </a:moveTo>
                <a:lnTo>
                  <a:pt x="110403" y="0"/>
                </a:lnTo>
                <a:lnTo>
                  <a:pt x="110403" y="110403"/>
                </a:lnTo>
                <a:lnTo>
                  <a:pt x="0" y="110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303344" y="2109664"/>
            <a:ext cx="2984126" cy="246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107"/>
              </a:lnSpc>
              <a:spcBef>
                <a:spcPct val="0"/>
              </a:spcBef>
            </a:pPr>
            <a:r>
              <a:rPr lang="cs-CZ" sz="1505" b="1" dirty="0">
                <a:solidFill>
                  <a:srgbClr val="FAED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Za tým AT 4.0 zpracoval</a:t>
            </a:r>
            <a:r>
              <a:rPr lang="en-US" sz="1505" b="1" dirty="0">
                <a:solidFill>
                  <a:srgbClr val="FAED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</a:t>
            </a:r>
            <a:r>
              <a:rPr lang="en-US" sz="1505" dirty="0">
                <a:solidFill>
                  <a:srgbClr val="FAEDF0"/>
                </a:solidFill>
                <a:latin typeface="Aileron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40188" y="696622"/>
            <a:ext cx="3245914" cy="89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394"/>
              </a:lnSpc>
              <a:spcBef>
                <a:spcPct val="0"/>
              </a:spcBef>
            </a:pPr>
            <a:r>
              <a:rPr lang="cs-CZ" sz="171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Nezisková organizace</a:t>
            </a:r>
          </a:p>
          <a:p>
            <a:pPr marL="0" lvl="0" indent="0">
              <a:lnSpc>
                <a:spcPts val="2394"/>
              </a:lnSpc>
              <a:spcBef>
                <a:spcPct val="0"/>
              </a:spcBef>
            </a:pPr>
            <a:r>
              <a:rPr lang="cs-CZ" sz="171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</a:t>
            </a:r>
            <a:r>
              <a:rPr lang="cs-CZ" sz="171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71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Academy</a:t>
            </a:r>
            <a:r>
              <a:rPr lang="cs-CZ" sz="171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171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z.s</a:t>
            </a:r>
            <a:r>
              <a:rPr lang="cs-CZ" sz="171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lvl="0" indent="0">
              <a:lnSpc>
                <a:spcPts val="2394"/>
              </a:lnSpc>
              <a:spcBef>
                <a:spcPct val="0"/>
              </a:spcBef>
            </a:pPr>
            <a:r>
              <a:rPr lang="cs-CZ" sz="171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Ič</a:t>
            </a:r>
            <a:r>
              <a:rPr lang="cs-CZ" sz="171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05935750</a:t>
            </a:r>
            <a:endParaRPr lang="en-US" sz="17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52748" y="3586550"/>
            <a:ext cx="224844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52"/>
              </a:lnSpc>
              <a:spcBef>
                <a:spcPct val="0"/>
              </a:spcBef>
            </a:pPr>
            <a:r>
              <a:rPr lang="cs-CZ" sz="1200" dirty="0">
                <a:solidFill>
                  <a:srgbClr val="FAEDF0"/>
                </a:solidFill>
                <a:latin typeface="Aileron"/>
              </a:rPr>
              <a:t>+0420 734 255 596</a:t>
            </a:r>
          </a:p>
          <a:p>
            <a:pPr marL="0" lvl="0" indent="0">
              <a:lnSpc>
                <a:spcPts val="1152"/>
              </a:lnSpc>
              <a:spcBef>
                <a:spcPct val="0"/>
              </a:spcBef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cs-CZ" altLang="cs-CZ" sz="1200" b="0" i="0" u="sng" strike="noStrike" cap="none" normalizeH="0" baseline="0" dirty="0">
                <a:ln>
                  <a:noFill/>
                </a:ln>
                <a:solidFill>
                  <a:srgbClr val="FC67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 tooltip="https://www.facebook.com/TechnikumAcademy/"/>
              </a:rPr>
              <a:t>https://www.facebook.com/…my/</a:t>
            </a:r>
            <a:endParaRPr lang="en-US" sz="1200" dirty="0">
              <a:solidFill>
                <a:srgbClr val="FAEDF0"/>
              </a:solidFill>
              <a:latin typeface="Ailero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52748" y="2723723"/>
            <a:ext cx="2450727" cy="784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7"/>
              </a:lnSpc>
              <a:spcBef>
                <a:spcPct val="0"/>
              </a:spcBef>
            </a:pPr>
            <a:r>
              <a:rPr lang="cs-CZ" sz="1505" b="1" dirty="0">
                <a:solidFill>
                  <a:srgbClr val="FAED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Miroslav Vrána </a:t>
            </a:r>
          </a:p>
          <a:p>
            <a:pPr>
              <a:lnSpc>
                <a:spcPts val="2107"/>
              </a:lnSpc>
              <a:spcBef>
                <a:spcPct val="0"/>
              </a:spcBef>
            </a:pPr>
            <a:r>
              <a:rPr lang="cs-CZ" sz="900" b="1" dirty="0">
                <a:solidFill>
                  <a:srgbClr val="FAED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</a:t>
            </a:r>
            <a:r>
              <a:rPr kumimoji="0" lang="cs-CZ" altLang="cs-CZ" sz="1050" b="1" i="0" u="none" strike="noStrike" cap="none" normalizeH="0" baseline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email: technikumacademy@seznam.cz</a:t>
            </a:r>
            <a:endParaRPr kumimoji="0" lang="cs-CZ" altLang="cs-CZ" sz="1050" b="1" i="0" u="none" strike="noStrike" cap="none" normalizeH="0" baseline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lnSpc>
                <a:spcPts val="2107"/>
              </a:lnSpc>
              <a:spcBef>
                <a:spcPct val="0"/>
              </a:spcBef>
            </a:pPr>
            <a:r>
              <a:rPr lang="cs-CZ" sz="105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</a:t>
            </a:r>
            <a:endParaRPr lang="en-US" sz="105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EA05862F-4C00-21F9-A9B1-9956CE392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92336"/>
            <a:ext cx="184731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D88E3454-A07A-BFAD-EB9E-210A72728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400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0F50DF6E-2437-C86B-434F-97F27B58E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4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D7C6994-30FC-C442-4215-00B3905EE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214498"/>
            <a:ext cx="1676397" cy="80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E04C61"/>
            </a:solidFill>
          </a:ln>
          <a:effectLst>
            <a:glow rad="228600">
              <a:schemeClr val="accent6">
                <a:satMod val="175000"/>
                <a:alpha val="3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4CF5C2D-7CA3-7181-C63A-F8F8016551D2}"/>
              </a:ext>
            </a:extLst>
          </p:cNvPr>
          <p:cNvSpPr txBox="1"/>
          <p:nvPr/>
        </p:nvSpPr>
        <p:spPr>
          <a:xfrm>
            <a:off x="711200" y="4595285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Bold" panose="020B0604020202020204" charset="-18"/>
              </a:rPr>
              <a:t>2023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6D902C-EF13-C7C9-5377-9C37639454BC}"/>
              </a:ext>
            </a:extLst>
          </p:cNvPr>
          <p:cNvSpPr txBox="1"/>
          <p:nvPr/>
        </p:nvSpPr>
        <p:spPr>
          <a:xfrm>
            <a:off x="2955273" y="388845"/>
            <a:ext cx="371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https://www.facebook.com/TechnikumAcademy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01339" y="696673"/>
            <a:ext cx="34123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578"/>
              </a:lnSpc>
              <a:spcBef>
                <a:spcPct val="0"/>
              </a:spcBef>
            </a:pPr>
            <a:r>
              <a:rPr lang="cs-CZ" sz="684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Závěr</a:t>
            </a:r>
            <a:endParaRPr lang="en-US" sz="6841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17940" y="1732300"/>
            <a:ext cx="4140839" cy="0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814595" y="5954568"/>
            <a:ext cx="1655156" cy="0"/>
          </a:xfrm>
          <a:prstGeom prst="line">
            <a:avLst/>
          </a:prstGeom>
          <a:ln w="9525" cap="flat">
            <a:solidFill>
              <a:srgbClr val="EC255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2807855" y="6060497"/>
            <a:ext cx="106533" cy="106533"/>
          </a:xfrm>
          <a:custGeom>
            <a:avLst/>
            <a:gdLst/>
            <a:ahLst/>
            <a:cxnLst/>
            <a:rect l="l" t="t" r="r" b="b"/>
            <a:pathLst>
              <a:path w="106533" h="106533">
                <a:moveTo>
                  <a:pt x="0" y="0"/>
                </a:moveTo>
                <a:lnTo>
                  <a:pt x="106533" y="0"/>
                </a:lnTo>
                <a:lnTo>
                  <a:pt x="106533" y="106533"/>
                </a:lnTo>
                <a:lnTo>
                  <a:pt x="0" y="106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07855" y="6670499"/>
            <a:ext cx="110403" cy="110403"/>
          </a:xfrm>
          <a:custGeom>
            <a:avLst/>
            <a:gdLst/>
            <a:ahLst/>
            <a:cxnLst/>
            <a:rect l="l" t="t" r="r" b="b"/>
            <a:pathLst>
              <a:path w="110403" h="110403">
                <a:moveTo>
                  <a:pt x="0" y="0"/>
                </a:moveTo>
                <a:lnTo>
                  <a:pt x="110403" y="0"/>
                </a:lnTo>
                <a:lnTo>
                  <a:pt x="110403" y="110403"/>
                </a:lnTo>
                <a:lnTo>
                  <a:pt x="0" y="1104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07073" y="6264782"/>
            <a:ext cx="107315" cy="107315"/>
          </a:xfrm>
          <a:custGeom>
            <a:avLst/>
            <a:gdLst/>
            <a:ahLst/>
            <a:cxnLst/>
            <a:rect l="l" t="t" r="r" b="b"/>
            <a:pathLst>
              <a:path w="107315" h="107315">
                <a:moveTo>
                  <a:pt x="0" y="0"/>
                </a:moveTo>
                <a:lnTo>
                  <a:pt x="107315" y="0"/>
                </a:lnTo>
                <a:lnTo>
                  <a:pt x="107315" y="107315"/>
                </a:lnTo>
                <a:lnTo>
                  <a:pt x="0" y="1073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07073" y="6464793"/>
            <a:ext cx="107315" cy="107315"/>
          </a:xfrm>
          <a:custGeom>
            <a:avLst/>
            <a:gdLst/>
            <a:ahLst/>
            <a:cxnLst/>
            <a:rect l="l" t="t" r="r" b="b"/>
            <a:pathLst>
              <a:path w="107315" h="107315">
                <a:moveTo>
                  <a:pt x="0" y="0"/>
                </a:moveTo>
                <a:lnTo>
                  <a:pt x="107315" y="0"/>
                </a:lnTo>
                <a:lnTo>
                  <a:pt x="107315" y="107316"/>
                </a:lnTo>
                <a:lnTo>
                  <a:pt x="0" y="107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00600" y="959912"/>
            <a:ext cx="990600" cy="631404"/>
          </a:xfrm>
          <a:custGeom>
            <a:avLst/>
            <a:gdLst/>
            <a:ahLst/>
            <a:cxnLst/>
            <a:rect l="l" t="t" r="r" b="b"/>
            <a:pathLst>
              <a:path w="947698" h="631404">
                <a:moveTo>
                  <a:pt x="0" y="0"/>
                </a:moveTo>
                <a:lnTo>
                  <a:pt x="947698" y="0"/>
                </a:lnTo>
                <a:lnTo>
                  <a:pt x="947698" y="631403"/>
                </a:lnTo>
                <a:lnTo>
                  <a:pt x="0" y="6314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FAEDF0"/>
                </a:solidFill>
                <a:latin typeface="Aileron"/>
              </a:rPr>
              <a:t>end</a:t>
            </a:r>
            <a:endParaRPr lang="en-US" sz="822" dirty="0">
              <a:solidFill>
                <a:srgbClr val="FAEDF0"/>
              </a:solidFill>
              <a:latin typeface="Ailer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51149" y="6016977"/>
            <a:ext cx="1655153" cy="17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87"/>
              </a:lnSpc>
              <a:spcBef>
                <a:spcPct val="0"/>
              </a:spcBef>
            </a:pPr>
            <a:r>
              <a:rPr lang="en-US" sz="1062" dirty="0">
                <a:latin typeface="Aileron"/>
              </a:rPr>
              <a:t>+</a:t>
            </a:r>
            <a:r>
              <a:rPr lang="cs-CZ" sz="1062" dirty="0">
                <a:latin typeface="Aileron"/>
              </a:rPr>
              <a:t>420 734 255 596</a:t>
            </a:r>
            <a:endParaRPr lang="en-US" sz="1062" dirty="0">
              <a:latin typeface="Ailero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951150" y="6421664"/>
            <a:ext cx="2656945" cy="17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87"/>
              </a:lnSpc>
              <a:spcBef>
                <a:spcPct val="0"/>
              </a:spcBef>
            </a:pPr>
            <a:r>
              <a:rPr lang="cs-CZ" sz="1062" dirty="0">
                <a:solidFill>
                  <a:srgbClr val="FAEDF0"/>
                </a:solidFill>
                <a:latin typeface="Aileron"/>
              </a:rPr>
              <a:t>Havlíčkova 2753 269 01 Rakovník</a:t>
            </a:r>
            <a:endParaRPr lang="en-US" sz="1062" dirty="0">
              <a:solidFill>
                <a:srgbClr val="FAEDF0"/>
              </a:solidFill>
              <a:latin typeface="Ailero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51149" y="6219321"/>
            <a:ext cx="2535247" cy="17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87"/>
              </a:lnSpc>
              <a:spcBef>
                <a:spcPct val="0"/>
              </a:spcBef>
            </a:pPr>
            <a:r>
              <a:rPr lang="cs-CZ" sz="1062" dirty="0" err="1">
                <a:solidFill>
                  <a:schemeClr val="tx2">
                    <a:lumMod val="75000"/>
                  </a:schemeClr>
                </a:solidFill>
                <a:latin typeface="Aileron"/>
              </a:rPr>
              <a:t>technikumacademy</a:t>
            </a:r>
            <a:r>
              <a:rPr lang="en-US" sz="1062" dirty="0">
                <a:solidFill>
                  <a:schemeClr val="tx2">
                    <a:lumMod val="75000"/>
                  </a:schemeClr>
                </a:solidFill>
                <a:latin typeface="Aileron"/>
              </a:rPr>
              <a:t>@</a:t>
            </a:r>
            <a:r>
              <a:rPr lang="cs-CZ" sz="1062" dirty="0">
                <a:solidFill>
                  <a:schemeClr val="tx2">
                    <a:lumMod val="75000"/>
                  </a:schemeClr>
                </a:solidFill>
                <a:latin typeface="Aileron"/>
              </a:rPr>
              <a:t>seznam.cz</a:t>
            </a:r>
            <a:endParaRPr lang="en-US" sz="1062" dirty="0">
              <a:solidFill>
                <a:schemeClr val="tx2">
                  <a:lumMod val="75000"/>
                </a:schemeClr>
              </a:solidFill>
              <a:latin typeface="Ailero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07855" y="5735123"/>
            <a:ext cx="3939789" cy="17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87"/>
              </a:lnSpc>
              <a:spcBef>
                <a:spcPct val="0"/>
              </a:spcBef>
            </a:pPr>
            <a:r>
              <a:rPr lang="en-US" sz="1062" dirty="0">
                <a:solidFill>
                  <a:srgbClr val="FAEDF0"/>
                </a:solidFill>
                <a:latin typeface="Aileron Bold"/>
              </a:rPr>
              <a:t>CONTACT </a:t>
            </a:r>
            <a:r>
              <a:rPr lang="en-US" sz="1062" dirty="0">
                <a:solidFill>
                  <a:schemeClr val="tx2">
                    <a:lumMod val="75000"/>
                  </a:schemeClr>
                </a:solidFill>
                <a:latin typeface="Aileron Bold"/>
              </a:rPr>
              <a:t>INFORMATION</a:t>
            </a:r>
            <a:r>
              <a:rPr lang="en-US" sz="1062" dirty="0">
                <a:solidFill>
                  <a:srgbClr val="FAEDF0"/>
                </a:solidFill>
                <a:latin typeface="Aileron Bold"/>
              </a:rPr>
              <a:t> FOR FURTHER INQUIRIES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51150" y="6618623"/>
            <a:ext cx="1898190" cy="174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87"/>
              </a:lnSpc>
              <a:spcBef>
                <a:spcPct val="0"/>
              </a:spcBef>
            </a:pPr>
            <a:r>
              <a:rPr lang="en-US" sz="1062" dirty="0">
                <a:solidFill>
                  <a:srgbClr val="0070C0"/>
                </a:solidFill>
                <a:latin typeface="Aileron"/>
              </a:rPr>
              <a:t>www.</a:t>
            </a:r>
            <a:r>
              <a:rPr lang="cs-CZ" sz="1062" dirty="0" err="1">
                <a:solidFill>
                  <a:srgbClr val="0070C0"/>
                </a:solidFill>
                <a:latin typeface="Aileron"/>
              </a:rPr>
              <a:t>technikum-academy</a:t>
            </a:r>
            <a:r>
              <a:rPr lang="en-US" sz="1062" dirty="0">
                <a:solidFill>
                  <a:srgbClr val="0070C0"/>
                </a:solidFill>
                <a:latin typeface="Aileron"/>
              </a:rPr>
              <a:t>.c</a:t>
            </a:r>
            <a:r>
              <a:rPr lang="cs-CZ" sz="1062" dirty="0">
                <a:solidFill>
                  <a:srgbClr val="0070C0"/>
                </a:solidFill>
                <a:latin typeface="Aileron"/>
              </a:rPr>
              <a:t>z</a:t>
            </a:r>
            <a:endParaRPr lang="en-US" sz="1062" dirty="0">
              <a:solidFill>
                <a:srgbClr val="0070C0"/>
              </a:solidFill>
              <a:latin typeface="Aileron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9BBC217-29A5-9C24-5244-B5600114C56D}"/>
              </a:ext>
            </a:extLst>
          </p:cNvPr>
          <p:cNvSpPr txBox="1"/>
          <p:nvPr/>
        </p:nvSpPr>
        <p:spPr>
          <a:xfrm>
            <a:off x="1128387" y="1845435"/>
            <a:ext cx="50853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Lektoři Centra akademie techniky /AT 4.0/,spolku </a:t>
            </a:r>
            <a:r>
              <a:rPr lang="cs-CZ" dirty="0" err="1"/>
              <a:t>Technikum</a:t>
            </a:r>
            <a:r>
              <a:rPr lang="cs-CZ" dirty="0"/>
              <a:t> </a:t>
            </a:r>
            <a:r>
              <a:rPr lang="cs-CZ" dirty="0" err="1"/>
              <a:t>Academy</a:t>
            </a:r>
            <a:r>
              <a:rPr lang="cs-CZ" dirty="0"/>
              <a:t>, </a:t>
            </a:r>
            <a:r>
              <a:rPr lang="cs-CZ" dirty="0" err="1"/>
              <a:t>z.s</a:t>
            </a:r>
            <a:r>
              <a:rPr lang="cs-CZ" dirty="0"/>
              <a:t>. děkují :</a:t>
            </a:r>
          </a:p>
          <a:p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našim mladým technikům, studentům a jejich rodičům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spolupracujícím školám a jejich zřizovatelům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partnerům Centra AT 4.0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donátorům a podporovatelům našeho Centra AT</a:t>
            </a:r>
          </a:p>
          <a:p>
            <a:endParaRPr lang="cs-CZ" dirty="0"/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spolupráci  </a:t>
            </a:r>
          </a:p>
          <a:p>
            <a:r>
              <a:rPr lang="cs-CZ" dirty="0"/>
              <a:t>a těšíme se na další výzvy v Inovativním vzdělávání 4.0  jak v České republice, tak i v zahraničí. </a:t>
            </a:r>
          </a:p>
          <a:p>
            <a:r>
              <a:rPr lang="cs-CZ" dirty="0"/>
              <a:t>Tým  AT 4.0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2600" y="679210"/>
            <a:ext cx="4377720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04"/>
              </a:lnSpc>
              <a:spcBef>
                <a:spcPct val="0"/>
              </a:spcBef>
            </a:pPr>
            <a:r>
              <a:rPr lang="cs-CZ" sz="478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ÚVOD</a:t>
            </a:r>
            <a:endParaRPr lang="en-US" sz="478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6212784" y="915674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064067" y="458847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161853"/>
                </a:solidFill>
                <a:latin typeface="Aileron"/>
              </a:rPr>
              <a:t> AT 4.0 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981202" y="4286697"/>
            <a:ext cx="483889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Posláním spolku od roku 2017  je organizace podpory a vytváření podmínek pro úspěšné vzdělávání dětí, žáků, studentů, učitelů , dospělých a seniorů v oblasti popularizace odborných předmětů na školách, SŠ a univerzitách s požadavky nového Trhu práce 4.0 a v souladu s cíli NI Průmysl 4.0 . Součástí činnosti je spolupráce s výzkumnými organizacemi a univerzitami, výrobními společnostmi a podniky s technologiemi 4.0 jak v České republice, tak i v zahraničí 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1</a:t>
            </a:r>
          </a:p>
        </p:txBody>
      </p:sp>
      <p:sp>
        <p:nvSpPr>
          <p:cNvPr id="25" name="Freeform 25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89FF8A5-140E-8E7C-2DF5-33D23AFEB9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432740"/>
            <a:ext cx="2285999" cy="382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9FF3F347-8168-9869-FD7D-F74A36F7D7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0121"/>
            <a:ext cx="4140839" cy="235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7800" y="863129"/>
            <a:ext cx="5497947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310"/>
              </a:lnSpc>
            </a:pPr>
            <a:r>
              <a:rPr lang="cs-CZ" sz="478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Platforma AT 4.0 </a:t>
            </a:r>
            <a:endParaRPr lang="en-US" sz="478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161853"/>
                </a:solidFill>
                <a:latin typeface="Aileron"/>
              </a:rPr>
              <a:t>platforma 4.0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800" y="1697990"/>
            <a:ext cx="5340587" cy="2814553"/>
          </a:xfrm>
          <a:prstGeom prst="rect">
            <a:avLst/>
          </a:prstGeom>
          <a:effectLst>
            <a:glow rad="127000">
              <a:schemeClr val="accent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Lektoři  spolku  jsou bývalí učitelé  na ZŠ a poskytují poradenskou činnost při rozvíjení škol s přípravou a zapojením učitelů a žáků v rámci technických a přírodovědných oborů  tzv. metodou mezioborového vzdělávání . Po zkušenostech ve spolupráci se MŠ , ZŠ  vypracovali tzv. </a:t>
            </a:r>
            <a:r>
              <a:rPr lang="cs-CZ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platfomu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 AT 4.0 složenou ze čtyřech částí 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400" dirty="0">
              <a:solidFill>
                <a:srgbClr val="00B0F0"/>
              </a:solidFill>
              <a:latin typeface="Aileron"/>
            </a:endParaRPr>
          </a:p>
          <a:p>
            <a:pPr marL="0" lvl="0" indent="0" algn="just">
              <a:spcBef>
                <a:spcPct val="0"/>
              </a:spcBef>
            </a:pPr>
            <a:r>
              <a:rPr lang="cs-CZ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Konstrukční systémová robotika 4.0 </a:t>
            </a:r>
            <a:endParaRPr lang="cs-CZ" sz="1600" dirty="0">
              <a:solidFill>
                <a:srgbClr val="1618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  <a:p>
            <a:pPr marL="0" lvl="0" indent="0" algn="just">
              <a:spcBef>
                <a:spcPct val="0"/>
              </a:spcBef>
            </a:pPr>
            <a:r>
              <a:rPr lang="cs-CZ" sz="1600" dirty="0">
                <a:solidFill>
                  <a:srgbClr val="4B40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3D tisk , design , kreativita</a:t>
            </a:r>
            <a:endParaRPr lang="cs-CZ" sz="1600" dirty="0">
              <a:solidFill>
                <a:srgbClr val="1618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  <a:p>
            <a:pPr marL="0" lvl="0" indent="0" algn="just">
              <a:spcBef>
                <a:spcPct val="0"/>
              </a:spcBef>
            </a:pPr>
            <a:r>
              <a:rPr lang="cs-CZ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Inovativní dílny 4.0, animace  </a:t>
            </a:r>
          </a:p>
          <a:p>
            <a:pPr marL="0" lvl="0" indent="0" algn="just">
              <a:spcBef>
                <a:spcPct val="0"/>
              </a:spcBef>
            </a:pPr>
            <a:r>
              <a:rPr lang="cs-CZ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VR  a AR v praxi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163" dirty="0">
              <a:solidFill>
                <a:srgbClr val="161853"/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163" dirty="0">
              <a:solidFill>
                <a:srgbClr val="161853"/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en-US" sz="1163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6212784" y="915674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dirty="0"/>
          </a:p>
        </p:txBody>
      </p:sp>
      <p:sp>
        <p:nvSpPr>
          <p:cNvPr id="25" name="Freeform 25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8D0C33CC-BB97-9248-BD03-617F0E93E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36" y="3965802"/>
            <a:ext cx="4140839" cy="2513320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30B63DF5-49FD-3CC3-4188-5F3BEC7DC2F5}"/>
              </a:ext>
            </a:extLst>
          </p:cNvPr>
          <p:cNvSpPr txBox="1"/>
          <p:nvPr/>
        </p:nvSpPr>
        <p:spPr>
          <a:xfrm>
            <a:off x="7218143" y="1561165"/>
            <a:ext cx="23283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r>
              <a:rPr lang="cs-CZ" sz="3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468</a:t>
            </a:r>
            <a:r>
              <a:rPr lang="cs-CZ" dirty="0"/>
              <a:t> </a:t>
            </a:r>
            <a:r>
              <a:rPr lang="cs-CZ" sz="1600" dirty="0"/>
              <a:t>českých dětí a žáků</a:t>
            </a:r>
          </a:p>
          <a:p>
            <a:r>
              <a:rPr lang="cs-CZ" sz="2400" b="1" dirty="0">
                <a:solidFill>
                  <a:srgbClr val="4B40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/>
              <a:t>českých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/>
              <a:t> učitelů</a:t>
            </a:r>
          </a:p>
          <a:p>
            <a:r>
              <a:rPr lang="cs-CZ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cs-CZ" sz="1600" dirty="0"/>
              <a:t> učitelů evropských škol</a:t>
            </a:r>
          </a:p>
          <a:p>
            <a:r>
              <a:rPr lang="cs-CZ" sz="1600" dirty="0"/>
              <a:t>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659822E-EFE6-D03B-7AF5-D6434A41C16F}"/>
              </a:ext>
            </a:extLst>
          </p:cNvPr>
          <p:cNvSpPr txBox="1"/>
          <p:nvPr/>
        </p:nvSpPr>
        <p:spPr>
          <a:xfrm>
            <a:off x="7218143" y="3543047"/>
            <a:ext cx="23640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  <a:p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525</a:t>
            </a:r>
            <a:r>
              <a:rPr lang="cs-CZ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českých dětí a žáků</a:t>
            </a:r>
          </a:p>
          <a:p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cs-CZ" sz="1600" dirty="0"/>
              <a:t>českých učitelů</a:t>
            </a:r>
          </a:p>
          <a:p>
            <a:endParaRPr lang="cs-CZ" sz="1600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DD34F68-97EE-6EE7-B1D9-4DB9E11EEEA6}"/>
              </a:ext>
            </a:extLst>
          </p:cNvPr>
          <p:cNvSpPr txBox="1"/>
          <p:nvPr/>
        </p:nvSpPr>
        <p:spPr>
          <a:xfrm>
            <a:off x="7144790" y="5487063"/>
            <a:ext cx="25107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1500</a:t>
            </a:r>
            <a:r>
              <a:rPr lang="cs-CZ" dirty="0"/>
              <a:t> </a:t>
            </a:r>
          </a:p>
          <a:p>
            <a:r>
              <a:rPr lang="cs-CZ" sz="1400" dirty="0"/>
              <a:t>zahraničních studentů a žáků</a:t>
            </a:r>
          </a:p>
          <a:p>
            <a:r>
              <a:rPr lang="cs-CZ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</a:t>
            </a:r>
          </a:p>
          <a:p>
            <a:r>
              <a:rPr lang="cs-CZ" sz="1400" dirty="0"/>
              <a:t>zahraničních učitelů a profesorů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A6F088C-D8D1-C79B-08F4-4678FEB99DE4}"/>
              </a:ext>
            </a:extLst>
          </p:cNvPr>
          <p:cNvSpPr txBox="1"/>
          <p:nvPr/>
        </p:nvSpPr>
        <p:spPr>
          <a:xfrm>
            <a:off x="7218143" y="933317"/>
            <a:ext cx="186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Inovace výstupy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708E4C90-C106-4A36-E7C8-EC3B714A82A3}"/>
              </a:ext>
            </a:extLst>
          </p:cNvPr>
          <p:cNvGrpSpPr/>
          <p:nvPr/>
        </p:nvGrpSpPr>
        <p:grpSpPr>
          <a:xfrm>
            <a:off x="378975" y="4512543"/>
            <a:ext cx="1752596" cy="821016"/>
            <a:chOff x="0" y="0"/>
            <a:chExt cx="5315133" cy="3547000"/>
          </a:xfrm>
        </p:grpSpPr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ACC476D0-1161-4089-B082-BC992FC77FF4}"/>
                </a:ext>
              </a:extLst>
            </p:cNvPr>
            <p:cNvSpPr txBox="1"/>
            <p:nvPr/>
          </p:nvSpPr>
          <p:spPr>
            <a:xfrm>
              <a:off x="1811564" y="-19050"/>
              <a:ext cx="455648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Project 1</a:t>
              </a:r>
            </a:p>
          </p:txBody>
        </p:sp>
        <p:sp>
          <p:nvSpPr>
            <p:cNvPr id="30" name="TextBox 25">
              <a:extLst>
                <a:ext uri="{FF2B5EF4-FFF2-40B4-BE49-F238E27FC236}">
                  <a16:creationId xmlns:a16="http://schemas.microsoft.com/office/drawing/2014/main" id="{01BCD67E-A1F1-FDD3-6CDC-CE63615A029E}"/>
                </a:ext>
              </a:extLst>
            </p:cNvPr>
            <p:cNvSpPr txBox="1"/>
            <p:nvPr/>
          </p:nvSpPr>
          <p:spPr>
            <a:xfrm>
              <a:off x="2544280" y="-19050"/>
              <a:ext cx="455648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Project 2</a:t>
              </a:r>
            </a:p>
          </p:txBody>
        </p:sp>
        <p:sp>
          <p:nvSpPr>
            <p:cNvPr id="32" name="TextBox 26">
              <a:extLst>
                <a:ext uri="{FF2B5EF4-FFF2-40B4-BE49-F238E27FC236}">
                  <a16:creationId xmlns:a16="http://schemas.microsoft.com/office/drawing/2014/main" id="{71260871-5459-40B2-B32E-143422949172}"/>
                </a:ext>
              </a:extLst>
            </p:cNvPr>
            <p:cNvSpPr txBox="1"/>
            <p:nvPr/>
          </p:nvSpPr>
          <p:spPr>
            <a:xfrm>
              <a:off x="3276996" y="-19050"/>
              <a:ext cx="455648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Project 3</a:t>
              </a:r>
            </a:p>
          </p:txBody>
        </p:sp>
        <p:grpSp>
          <p:nvGrpSpPr>
            <p:cNvPr id="33" name="Group 27">
              <a:extLst>
                <a:ext uri="{FF2B5EF4-FFF2-40B4-BE49-F238E27FC236}">
                  <a16:creationId xmlns:a16="http://schemas.microsoft.com/office/drawing/2014/main" id="{776FA0CA-F803-7175-BD24-6C09FA59EA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00736" y="41519"/>
              <a:ext cx="1520846" cy="55414"/>
              <a:chOff x="3894998" y="-571388"/>
              <a:chExt cx="4182666" cy="152400"/>
            </a:xfrm>
          </p:grpSpPr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8A47C5E0-E487-D961-31F6-4F00D5B26E25}"/>
                  </a:ext>
                </a:extLst>
              </p:cNvPr>
              <p:cNvSpPr/>
              <p:nvPr/>
            </p:nvSpPr>
            <p:spPr>
              <a:xfrm>
                <a:off x="3894998" y="-571388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292C6D"/>
              </a:solidFill>
            </p:spPr>
          </p:sp>
          <p:sp>
            <p:nvSpPr>
              <p:cNvPr id="56" name="Freeform 29">
                <a:extLst>
                  <a:ext uri="{FF2B5EF4-FFF2-40B4-BE49-F238E27FC236}">
                    <a16:creationId xmlns:a16="http://schemas.microsoft.com/office/drawing/2014/main" id="{A9BCFE4B-3388-5342-81C2-6F13413CF718}"/>
                  </a:ext>
                </a:extLst>
              </p:cNvPr>
              <p:cNvSpPr/>
              <p:nvPr/>
            </p:nvSpPr>
            <p:spPr>
              <a:xfrm>
                <a:off x="5910131" y="-571388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161853"/>
              </a:solidFill>
            </p:spPr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17FDA487-E805-BB3F-2C19-0408AA62F681}"/>
                  </a:ext>
                </a:extLst>
              </p:cNvPr>
              <p:cNvSpPr/>
              <p:nvPr/>
            </p:nvSpPr>
            <p:spPr>
              <a:xfrm>
                <a:off x="7925264" y="-571388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5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5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EC255A"/>
              </a:solidFill>
            </p:spPr>
          </p:sp>
        </p:grpSp>
        <p:sp>
          <p:nvSpPr>
            <p:cNvPr id="34" name="TextBox 31">
              <a:extLst>
                <a:ext uri="{FF2B5EF4-FFF2-40B4-BE49-F238E27FC236}">
                  <a16:creationId xmlns:a16="http://schemas.microsoft.com/office/drawing/2014/main" id="{3F7BF78B-5B8D-0E62-DDDF-1D096B9D6250}"/>
                </a:ext>
              </a:extLst>
            </p:cNvPr>
            <p:cNvSpPr txBox="1"/>
            <p:nvPr/>
          </p:nvSpPr>
          <p:spPr>
            <a:xfrm>
              <a:off x="653203" y="3389498"/>
              <a:ext cx="268699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2030</a:t>
              </a:r>
            </a:p>
          </p:txBody>
        </p:sp>
        <p:sp>
          <p:nvSpPr>
            <p:cNvPr id="35" name="TextBox 32">
              <a:extLst>
                <a:ext uri="{FF2B5EF4-FFF2-40B4-BE49-F238E27FC236}">
                  <a16:creationId xmlns:a16="http://schemas.microsoft.com/office/drawing/2014/main" id="{5883E00E-2A42-C004-2C31-0A9A1D859BCB}"/>
                </a:ext>
              </a:extLst>
            </p:cNvPr>
            <p:cNvSpPr txBox="1"/>
            <p:nvPr/>
          </p:nvSpPr>
          <p:spPr>
            <a:xfrm>
              <a:off x="1659332" y="3389498"/>
              <a:ext cx="268699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2031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E0E6291F-CA4E-B14C-B6C6-13F66AA4BE8A}"/>
                </a:ext>
              </a:extLst>
            </p:cNvPr>
            <p:cNvSpPr txBox="1"/>
            <p:nvPr/>
          </p:nvSpPr>
          <p:spPr>
            <a:xfrm>
              <a:off x="2665461" y="3389498"/>
              <a:ext cx="268699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2032</a:t>
              </a:r>
            </a:p>
          </p:txBody>
        </p:sp>
        <p:sp>
          <p:nvSpPr>
            <p:cNvPr id="37" name="TextBox 34">
              <a:extLst>
                <a:ext uri="{FF2B5EF4-FFF2-40B4-BE49-F238E27FC236}">
                  <a16:creationId xmlns:a16="http://schemas.microsoft.com/office/drawing/2014/main" id="{EF276E4D-5115-2906-BC0E-809D01F4C686}"/>
                </a:ext>
              </a:extLst>
            </p:cNvPr>
            <p:cNvSpPr txBox="1"/>
            <p:nvPr/>
          </p:nvSpPr>
          <p:spPr>
            <a:xfrm>
              <a:off x="3671590" y="3389498"/>
              <a:ext cx="268699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2033</a:t>
              </a:r>
            </a:p>
          </p:txBody>
        </p:sp>
        <p:sp>
          <p:nvSpPr>
            <p:cNvPr id="38" name="TextBox 35">
              <a:extLst>
                <a:ext uri="{FF2B5EF4-FFF2-40B4-BE49-F238E27FC236}">
                  <a16:creationId xmlns:a16="http://schemas.microsoft.com/office/drawing/2014/main" id="{1A74F6BD-CF07-AFD2-CA2A-49B797093549}"/>
                </a:ext>
              </a:extLst>
            </p:cNvPr>
            <p:cNvSpPr txBox="1"/>
            <p:nvPr/>
          </p:nvSpPr>
          <p:spPr>
            <a:xfrm>
              <a:off x="4677720" y="3389498"/>
              <a:ext cx="268699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2034</a:t>
              </a:r>
            </a:p>
          </p:txBody>
        </p:sp>
        <p:grpSp>
          <p:nvGrpSpPr>
            <p:cNvPr id="39" name="Group 36">
              <a:extLst>
                <a:ext uri="{FF2B5EF4-FFF2-40B4-BE49-F238E27FC236}">
                  <a16:creationId xmlns:a16="http://schemas.microsoft.com/office/drawing/2014/main" id="{B7167F14-AB51-78E3-0582-B49BF2F067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4488" y="249280"/>
              <a:ext cx="5030645" cy="3101341"/>
              <a:chOff x="0" y="0"/>
              <a:chExt cx="13835394" cy="8529378"/>
            </a:xfrm>
          </p:grpSpPr>
          <p:sp>
            <p:nvSpPr>
              <p:cNvPr id="49" name="Freeform 37">
                <a:extLst>
                  <a:ext uri="{FF2B5EF4-FFF2-40B4-BE49-F238E27FC236}">
                    <a16:creationId xmlns:a16="http://schemas.microsoft.com/office/drawing/2014/main" id="{59C0A959-5559-7C61-D567-DCA6D631AD43}"/>
                  </a:ext>
                </a:extLst>
              </p:cNvPr>
              <p:cNvSpPr/>
              <p:nvPr/>
            </p:nvSpPr>
            <p:spPr>
              <a:xfrm>
                <a:off x="0" y="-6350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50" name="Freeform 38">
                <a:extLst>
                  <a:ext uri="{FF2B5EF4-FFF2-40B4-BE49-F238E27FC236}">
                    <a16:creationId xmlns:a16="http://schemas.microsoft.com/office/drawing/2014/main" id="{74E2F76A-70FC-768E-3D54-5DE7E07B1DAF}"/>
                  </a:ext>
                </a:extLst>
              </p:cNvPr>
              <p:cNvSpPr/>
              <p:nvPr/>
            </p:nvSpPr>
            <p:spPr>
              <a:xfrm>
                <a:off x="0" y="1699526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51" name="Freeform 39">
                <a:extLst>
                  <a:ext uri="{FF2B5EF4-FFF2-40B4-BE49-F238E27FC236}">
                    <a16:creationId xmlns:a16="http://schemas.microsoft.com/office/drawing/2014/main" id="{C5A4BED3-9BEA-A760-637C-FBAC60D87C29}"/>
                  </a:ext>
                </a:extLst>
              </p:cNvPr>
              <p:cNvSpPr/>
              <p:nvPr/>
            </p:nvSpPr>
            <p:spPr>
              <a:xfrm>
                <a:off x="0" y="3405401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52" name="Freeform 40">
                <a:extLst>
                  <a:ext uri="{FF2B5EF4-FFF2-40B4-BE49-F238E27FC236}">
                    <a16:creationId xmlns:a16="http://schemas.microsoft.com/office/drawing/2014/main" id="{0C54AAAF-38D0-28C4-342A-706BB7E5F10B}"/>
                  </a:ext>
                </a:extLst>
              </p:cNvPr>
              <p:cNvSpPr/>
              <p:nvPr/>
            </p:nvSpPr>
            <p:spPr>
              <a:xfrm>
                <a:off x="0" y="5111277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53" name="Freeform 41">
                <a:extLst>
                  <a:ext uri="{FF2B5EF4-FFF2-40B4-BE49-F238E27FC236}">
                    <a16:creationId xmlns:a16="http://schemas.microsoft.com/office/drawing/2014/main" id="{0379B461-4C6F-F8F5-09BB-C564B9D21065}"/>
                  </a:ext>
                </a:extLst>
              </p:cNvPr>
              <p:cNvSpPr/>
              <p:nvPr/>
            </p:nvSpPr>
            <p:spPr>
              <a:xfrm>
                <a:off x="0" y="6817152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31AF311E-71BD-13C4-C537-F0819C884204}"/>
                  </a:ext>
                </a:extLst>
              </p:cNvPr>
              <p:cNvSpPr/>
              <p:nvPr/>
            </p:nvSpPr>
            <p:spPr>
              <a:xfrm>
                <a:off x="0" y="8523028"/>
                <a:ext cx="1383539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835394" h="12700">
                    <a:moveTo>
                      <a:pt x="0" y="0"/>
                    </a:moveTo>
                    <a:lnTo>
                      <a:pt x="13835394" y="0"/>
                    </a:lnTo>
                    <a:lnTo>
                      <a:pt x="1383539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5A63D121-FB64-1BBD-2880-AF1F2CB8937A}"/>
                </a:ext>
              </a:extLst>
            </p:cNvPr>
            <p:cNvSpPr txBox="1"/>
            <p:nvPr/>
          </p:nvSpPr>
          <p:spPr>
            <a:xfrm>
              <a:off x="0" y="161004"/>
              <a:ext cx="226561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125 </a:t>
              </a:r>
            </a:p>
          </p:txBody>
        </p:sp>
        <p:sp>
          <p:nvSpPr>
            <p:cNvPr id="41" name="TextBox 44">
              <a:extLst>
                <a:ext uri="{FF2B5EF4-FFF2-40B4-BE49-F238E27FC236}">
                  <a16:creationId xmlns:a16="http://schemas.microsoft.com/office/drawing/2014/main" id="{14AA131E-A368-BC29-B5EF-8CB3AAC2E9F4}"/>
                </a:ext>
              </a:extLst>
            </p:cNvPr>
            <p:cNvSpPr txBox="1"/>
            <p:nvPr/>
          </p:nvSpPr>
          <p:spPr>
            <a:xfrm>
              <a:off x="0" y="781272"/>
              <a:ext cx="226561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100 </a:t>
              </a:r>
            </a:p>
          </p:txBody>
        </p:sp>
        <p:sp>
          <p:nvSpPr>
            <p:cNvPr id="42" name="TextBox 45">
              <a:extLst>
                <a:ext uri="{FF2B5EF4-FFF2-40B4-BE49-F238E27FC236}">
                  <a16:creationId xmlns:a16="http://schemas.microsoft.com/office/drawing/2014/main" id="{97A603C2-9E55-CE5C-7172-D514E54B46CE}"/>
                </a:ext>
              </a:extLst>
            </p:cNvPr>
            <p:cNvSpPr txBox="1"/>
            <p:nvPr/>
          </p:nvSpPr>
          <p:spPr>
            <a:xfrm>
              <a:off x="67175" y="1401540"/>
              <a:ext cx="159387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75 </a:t>
              </a:r>
            </a:p>
          </p:txBody>
        </p:sp>
        <p:sp>
          <p:nvSpPr>
            <p:cNvPr id="43" name="TextBox 46">
              <a:extLst>
                <a:ext uri="{FF2B5EF4-FFF2-40B4-BE49-F238E27FC236}">
                  <a16:creationId xmlns:a16="http://schemas.microsoft.com/office/drawing/2014/main" id="{2A91816D-99CA-47D7-9BA0-6E0D5E36183D}"/>
                </a:ext>
              </a:extLst>
            </p:cNvPr>
            <p:cNvSpPr txBox="1"/>
            <p:nvPr/>
          </p:nvSpPr>
          <p:spPr>
            <a:xfrm>
              <a:off x="67175" y="2021808"/>
              <a:ext cx="159387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50 </a:t>
              </a:r>
            </a:p>
          </p:txBody>
        </p:sp>
        <p:sp>
          <p:nvSpPr>
            <p:cNvPr id="44" name="TextBox 47">
              <a:extLst>
                <a:ext uri="{FF2B5EF4-FFF2-40B4-BE49-F238E27FC236}">
                  <a16:creationId xmlns:a16="http://schemas.microsoft.com/office/drawing/2014/main" id="{237A518A-A62D-67ED-94FB-37ACB3F5FC45}"/>
                </a:ext>
              </a:extLst>
            </p:cNvPr>
            <p:cNvSpPr txBox="1"/>
            <p:nvPr/>
          </p:nvSpPr>
          <p:spPr>
            <a:xfrm>
              <a:off x="67175" y="2642077"/>
              <a:ext cx="159387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25 </a:t>
              </a:r>
            </a:p>
          </p:txBody>
        </p:sp>
        <p:sp>
          <p:nvSpPr>
            <p:cNvPr id="45" name="TextBox 48">
              <a:extLst>
                <a:ext uri="{FF2B5EF4-FFF2-40B4-BE49-F238E27FC236}">
                  <a16:creationId xmlns:a16="http://schemas.microsoft.com/office/drawing/2014/main" id="{498DEDB4-BC29-84DF-796D-7CBC73583F9D}"/>
                </a:ext>
              </a:extLst>
            </p:cNvPr>
            <p:cNvSpPr txBox="1"/>
            <p:nvPr/>
          </p:nvSpPr>
          <p:spPr>
            <a:xfrm>
              <a:off x="134349" y="3262345"/>
              <a:ext cx="92212" cy="15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57"/>
                </a:lnSpc>
              </a:pPr>
              <a:r>
                <a:rPr lang="en-US" sz="684">
                  <a:solidFill>
                    <a:srgbClr val="000000"/>
                  </a:solidFill>
                  <a:latin typeface="Aileron"/>
                </a:rPr>
                <a:t>0 </a:t>
              </a:r>
            </a:p>
          </p:txBody>
        </p:sp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D41FAD67-68F1-C5FB-8DAB-54C68EA42E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7553" y="274091"/>
              <a:ext cx="4024516" cy="3076530"/>
              <a:chOff x="1383539" y="68235"/>
              <a:chExt cx="11068315" cy="8461143"/>
            </a:xfrm>
          </p:grpSpPr>
          <p:sp>
            <p:nvSpPr>
              <p:cNvPr id="47" name="Freeform 50">
                <a:extLst>
                  <a:ext uri="{FF2B5EF4-FFF2-40B4-BE49-F238E27FC236}">
                    <a16:creationId xmlns:a16="http://schemas.microsoft.com/office/drawing/2014/main" id="{BA22C499-6F29-3983-FF24-E3053A420F4E}"/>
                  </a:ext>
                </a:extLst>
              </p:cNvPr>
              <p:cNvSpPr/>
              <p:nvPr/>
            </p:nvSpPr>
            <p:spPr>
              <a:xfrm>
                <a:off x="1383539" y="68235"/>
                <a:ext cx="11068315" cy="8461143"/>
              </a:xfrm>
              <a:custGeom>
                <a:avLst/>
                <a:gdLst/>
                <a:ahLst/>
                <a:cxnLst/>
                <a:rect l="l" t="t" r="r" b="b"/>
                <a:pathLst>
                  <a:path w="11068315" h="8461143">
                    <a:moveTo>
                      <a:pt x="0" y="8461143"/>
                    </a:moveTo>
                    <a:lnTo>
                      <a:pt x="0" y="6414092"/>
                    </a:lnTo>
                    <a:lnTo>
                      <a:pt x="2767079" y="5322332"/>
                    </a:lnTo>
                    <a:lnTo>
                      <a:pt x="5534158" y="2797636"/>
                    </a:lnTo>
                    <a:lnTo>
                      <a:pt x="8301237" y="2661166"/>
                    </a:lnTo>
                    <a:lnTo>
                      <a:pt x="11068316" y="0"/>
                    </a:lnTo>
                    <a:lnTo>
                      <a:pt x="11068316" y="8461143"/>
                    </a:lnTo>
                    <a:close/>
                  </a:path>
                </a:pathLst>
              </a:custGeom>
              <a:solidFill>
                <a:srgbClr val="EC255A">
                  <a:alpha val="64706"/>
                </a:srgbClr>
              </a:solidFill>
            </p:spPr>
          </p:sp>
          <p:sp>
            <p:nvSpPr>
              <p:cNvPr id="48" name="Freeform 52">
                <a:extLst>
                  <a:ext uri="{FF2B5EF4-FFF2-40B4-BE49-F238E27FC236}">
                    <a16:creationId xmlns:a16="http://schemas.microsoft.com/office/drawing/2014/main" id="{A8A5462C-5904-456D-1AB6-73CDF1D3B2FA}"/>
                  </a:ext>
                </a:extLst>
              </p:cNvPr>
              <p:cNvSpPr/>
              <p:nvPr/>
            </p:nvSpPr>
            <p:spPr>
              <a:xfrm>
                <a:off x="1383539" y="5936447"/>
                <a:ext cx="11068315" cy="2592931"/>
              </a:xfrm>
              <a:custGeom>
                <a:avLst/>
                <a:gdLst/>
                <a:ahLst/>
                <a:cxnLst/>
                <a:rect l="l" t="t" r="r" b="b"/>
                <a:pathLst>
                  <a:path w="11068315" h="2592931">
                    <a:moveTo>
                      <a:pt x="0" y="2592931"/>
                    </a:moveTo>
                    <a:lnTo>
                      <a:pt x="0" y="2592931"/>
                    </a:lnTo>
                    <a:lnTo>
                      <a:pt x="2767079" y="1774110"/>
                    </a:lnTo>
                    <a:lnTo>
                      <a:pt x="5534158" y="0"/>
                    </a:lnTo>
                    <a:lnTo>
                      <a:pt x="8301237" y="545880"/>
                    </a:lnTo>
                    <a:lnTo>
                      <a:pt x="11068316" y="409410"/>
                    </a:lnTo>
                    <a:lnTo>
                      <a:pt x="11068316" y="2592931"/>
                    </a:lnTo>
                    <a:close/>
                  </a:path>
                </a:pathLst>
              </a:custGeom>
              <a:solidFill>
                <a:srgbClr val="292C6D">
                  <a:alpha val="64706"/>
                </a:srgbClr>
              </a:solidFill>
            </p:spPr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161853"/>
                </a:solidFill>
                <a:latin typeface="Aileron"/>
              </a:rPr>
              <a:t>projekt </a:t>
            </a:r>
            <a:r>
              <a:rPr lang="cs-CZ" sz="822" dirty="0" err="1">
                <a:solidFill>
                  <a:srgbClr val="161853"/>
                </a:solidFill>
                <a:latin typeface="Aileron"/>
              </a:rPr>
              <a:t>Lab</a:t>
            </a:r>
            <a:r>
              <a:rPr lang="cs-CZ" sz="822" dirty="0">
                <a:solidFill>
                  <a:srgbClr val="161853"/>
                </a:solidFill>
                <a:latin typeface="Aileron"/>
              </a:rPr>
              <a:t> IR </a:t>
            </a:r>
            <a:r>
              <a:rPr lang="cs-CZ" sz="822" dirty="0" err="1">
                <a:solidFill>
                  <a:srgbClr val="161853"/>
                </a:solidFill>
                <a:latin typeface="Aileron"/>
              </a:rPr>
              <a:t>edu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28800" y="715723"/>
            <a:ext cx="425019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04"/>
              </a:lnSpc>
              <a:spcBef>
                <a:spcPct val="0"/>
              </a:spcBef>
            </a:pPr>
            <a:r>
              <a:rPr lang="cs-CZ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Distribuční centrum pro školy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8800" y="1852385"/>
            <a:ext cx="4250195" cy="1214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163" dirty="0">
                <a:solidFill>
                  <a:schemeClr val="accent1">
                    <a:lumMod val="50000"/>
                  </a:schemeClr>
                </a:solidFill>
                <a:latin typeface="Aileron"/>
              </a:rPr>
              <a:t>V rámci spolupráce s výzkumným ústavem NTC IR v Plzni bylo založeno v Centru Akademie techniky distribuční centrum pro školy kde jsou v rámci projektu </a:t>
            </a:r>
            <a:r>
              <a:rPr lang="cs-CZ" sz="1163" dirty="0" err="1">
                <a:solidFill>
                  <a:schemeClr val="accent1">
                    <a:lumMod val="50000"/>
                  </a:schemeClr>
                </a:solidFill>
                <a:latin typeface="Aileron"/>
              </a:rPr>
              <a:t>Lab</a:t>
            </a:r>
            <a:r>
              <a:rPr lang="cs-CZ" sz="1163" dirty="0">
                <a:solidFill>
                  <a:schemeClr val="accent1">
                    <a:lumMod val="50000"/>
                  </a:schemeClr>
                </a:solidFill>
                <a:latin typeface="Aileron"/>
              </a:rPr>
              <a:t> IR </a:t>
            </a:r>
            <a:r>
              <a:rPr lang="cs-CZ" sz="1163" dirty="0" err="1">
                <a:solidFill>
                  <a:schemeClr val="accent1">
                    <a:lumMod val="50000"/>
                  </a:schemeClr>
                </a:solidFill>
                <a:latin typeface="Aileron"/>
              </a:rPr>
              <a:t>edu</a:t>
            </a:r>
            <a:r>
              <a:rPr lang="cs-CZ" sz="1163" dirty="0">
                <a:solidFill>
                  <a:schemeClr val="accent1">
                    <a:lumMod val="50000"/>
                  </a:schemeClr>
                </a:solidFill>
                <a:latin typeface="Aileron"/>
              </a:rPr>
              <a:t> bezplatně zapůjčovány  EDU </a:t>
            </a:r>
            <a:r>
              <a:rPr lang="cs-CZ" sz="1163" dirty="0" err="1">
                <a:solidFill>
                  <a:schemeClr val="accent1">
                    <a:lumMod val="50000"/>
                  </a:schemeClr>
                </a:solidFill>
                <a:latin typeface="Aileron"/>
              </a:rPr>
              <a:t>kity</a:t>
            </a:r>
            <a:r>
              <a:rPr lang="cs-CZ" sz="1163" dirty="0">
                <a:solidFill>
                  <a:schemeClr val="accent1">
                    <a:lumMod val="50000"/>
                  </a:schemeClr>
                </a:solidFill>
                <a:latin typeface="Aileron"/>
              </a:rPr>
              <a:t> Termovizí do škol . Cílem projektu je popularizace odborných předmětů na Základních a středních školách </a:t>
            </a:r>
            <a:endParaRPr lang="en-US" sz="1163" dirty="0">
              <a:solidFill>
                <a:schemeClr val="accent1">
                  <a:lumMod val="50000"/>
                </a:schemeClr>
              </a:solidFill>
              <a:latin typeface="Aileron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24365" y="4645143"/>
            <a:ext cx="4388419" cy="1214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163" dirty="0">
                <a:solidFill>
                  <a:srgbClr val="161853"/>
                </a:solidFill>
                <a:latin typeface="Aileron"/>
              </a:rPr>
              <a:t>Lektoři Centra akademie techniky jsou od r 2023 držiteli osvědčení pro práci s Termovizí v rámci výuky odborných předmětů a přírodních věd.</a:t>
            </a:r>
            <a:r>
              <a:rPr lang="en-US" sz="1163" dirty="0">
                <a:solidFill>
                  <a:srgbClr val="161853"/>
                </a:solidFill>
                <a:latin typeface="Aileron"/>
              </a:rPr>
              <a:t>.</a:t>
            </a:r>
            <a:r>
              <a:rPr lang="cs-CZ" sz="1163" dirty="0">
                <a:solidFill>
                  <a:srgbClr val="161853"/>
                </a:solidFill>
                <a:latin typeface="Aileron"/>
              </a:rPr>
              <a:t>Projekt </a:t>
            </a:r>
            <a:r>
              <a:rPr lang="cs-CZ" sz="1163" dirty="0" err="1">
                <a:solidFill>
                  <a:srgbClr val="161853"/>
                </a:solidFill>
                <a:latin typeface="Aileron"/>
              </a:rPr>
              <a:t>Lab</a:t>
            </a:r>
            <a:r>
              <a:rPr lang="cs-CZ" sz="1163" dirty="0">
                <a:solidFill>
                  <a:srgbClr val="161853"/>
                </a:solidFill>
                <a:latin typeface="Aileron"/>
              </a:rPr>
              <a:t> IR Edu  má edukativní náplň , která je zdarma k dispozici pro učitele odborných předmětů M, F, CH, Informatiky, přírodovědy a přírodních věd, nedílnou součástí jsou pracovní listy pro žáky .</a:t>
            </a:r>
            <a:endParaRPr lang="en-US" sz="1163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828800" y="1610729"/>
            <a:ext cx="4625018" cy="188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sz="1163" dirty="0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Distribuční centrum Centra Akademie techniky v Rakovníku </a:t>
            </a:r>
            <a:endParaRPr lang="en-US" sz="1163" dirty="0">
              <a:solidFill>
                <a:schemeClr val="accent1">
                  <a:lumMod val="75000"/>
                </a:schemeClr>
              </a:solidFill>
              <a:latin typeface="Aileron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828799" y="4338498"/>
            <a:ext cx="1695930" cy="18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sz="1163" dirty="0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Projekt </a:t>
            </a:r>
            <a:r>
              <a:rPr lang="cs-CZ" sz="1163" dirty="0" err="1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Lab</a:t>
            </a:r>
            <a:r>
              <a:rPr lang="cs-CZ" sz="1163" dirty="0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 IR </a:t>
            </a:r>
            <a:r>
              <a:rPr lang="cs-CZ" sz="1163" dirty="0" err="1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edu</a:t>
            </a:r>
            <a:r>
              <a:rPr lang="cs-CZ" sz="1163" dirty="0">
                <a:solidFill>
                  <a:schemeClr val="accent1">
                    <a:lumMod val="75000"/>
                  </a:schemeClr>
                </a:solidFill>
                <a:latin typeface="Aileron Bold"/>
              </a:rPr>
              <a:t> </a:t>
            </a:r>
            <a:endParaRPr lang="en-US" sz="1163" dirty="0">
              <a:solidFill>
                <a:schemeClr val="accent1">
                  <a:lumMod val="75000"/>
                </a:schemeClr>
              </a:solidFill>
              <a:latin typeface="Aileron Bold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6212784" y="915674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CD11BAEF-17D8-B20C-0539-327360D52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43957"/>
            <a:ext cx="3352800" cy="1010837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8DFD1A2B-457F-C9BD-4D34-303CAABE5A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66" y="2654610"/>
            <a:ext cx="2113450" cy="150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80EEF0EC-C29F-8CC3-D791-C5F23A0347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57" y="352201"/>
            <a:ext cx="2167959" cy="150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19554F9E-E484-F2B8-C89C-5E8B6F2952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66" y="4712724"/>
            <a:ext cx="2119445" cy="150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C00000"/>
                </a:solidFill>
                <a:latin typeface="Aileron"/>
              </a:rPr>
              <a:t>Vzdělávání 4.0 v ČR</a:t>
            </a:r>
            <a:endParaRPr lang="en-US" sz="822" dirty="0">
              <a:solidFill>
                <a:srgbClr val="C00000"/>
              </a:solidFill>
              <a:latin typeface="Ailer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52600" y="944323"/>
            <a:ext cx="520617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310"/>
              </a:lnSpc>
            </a:pPr>
            <a:r>
              <a:rPr lang="cs-CZ" sz="4789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Vzdělávání 4.0 v ČR</a:t>
            </a:r>
            <a:endParaRPr lang="en-US" sz="4789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804906" y="2039429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28801" y="2078072"/>
            <a:ext cx="4989124" cy="1829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Centrum Akademie techniky pořádá ve spolupráci se školami v České republice 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163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PROJEKTOVÉ DNY PRO  MŠ </a:t>
            </a: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PROJEKTOVÉ DNY PRO ZŠ</a:t>
            </a: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PŘEDNÁŠKY  PRO ČESKOU ŠKOLNÍ INSPEKCI</a:t>
            </a: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PŘEDNÁŠKY PRO STŘEDNÍ ŠKOLY  TECHNICKÉHO TYPU</a:t>
            </a: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ŠKOLENÍ UČITELŮ</a:t>
            </a:r>
          </a:p>
          <a:p>
            <a:pPr marL="171450" lvl="0" indent="-171450" algn="just">
              <a:lnSpc>
                <a:spcPts val="1628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cs-CZ" sz="1163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ODBORNÉ WHOKSHOPY </a:t>
            </a:r>
            <a:endParaRPr lang="en-US" sz="1163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5989917" y="1066800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0171F050-11A8-A5F2-2EF5-54B101C329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37" y="4151201"/>
            <a:ext cx="3327956" cy="221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B87521F4-4FF0-4708-215F-36077504EE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86" y="1066800"/>
            <a:ext cx="1870190" cy="228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0F6CA095-1F55-134C-576B-06CC0FAA91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17" y="4267367"/>
            <a:ext cx="1922559" cy="228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561D1103-616D-9724-D307-EEBC4A857D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9" y="4267367"/>
            <a:ext cx="2976671" cy="210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69991" y="482598"/>
            <a:ext cx="1507933" cy="13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latin typeface="Aileron"/>
              </a:rPr>
              <a:t>Mezinárodní spolupráce </a:t>
            </a:r>
            <a:endParaRPr lang="en-US" sz="822" dirty="0">
              <a:latin typeface="Ailer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3307" y="694271"/>
            <a:ext cx="5861959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04"/>
              </a:lnSpc>
              <a:spcBef>
                <a:spcPct val="0"/>
              </a:spcBef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Mezinárodní spolupráce 4.0 vzdělávání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0998" y="1716844"/>
            <a:ext cx="5805917" cy="2445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400" dirty="0">
                <a:latin typeface="Aileron"/>
              </a:rPr>
              <a:t>Vzdělávání 4.0 evropské školy, Ukrajina 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400" dirty="0"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400" dirty="0">
                <a:latin typeface="Aileron"/>
              </a:rPr>
              <a:t>Od roku 2020 zahájena spolupráce s CEI.IF.UA-Centrum inovací Ivano-</a:t>
            </a:r>
            <a:r>
              <a:rPr lang="cs-CZ" sz="1400" dirty="0" err="1">
                <a:latin typeface="Aileron"/>
              </a:rPr>
              <a:t>Frankivské</a:t>
            </a:r>
            <a:r>
              <a:rPr lang="cs-CZ" sz="1400" dirty="0">
                <a:latin typeface="Aileron"/>
              </a:rPr>
              <a:t> v oblasti inovativního vzdělávání 4.0 pro ukrajinské školy, lycea a univerzity na platformě AT 4.0  V září 2023 v rámci inovativního září v CEI Centrum Akademie techniky uskutečnili 27 přednášek pro 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1500 studentů a 500 učitelů a profesorů </a:t>
            </a:r>
            <a:r>
              <a:rPr lang="cs-CZ" sz="1400" dirty="0">
                <a:latin typeface="Aileron"/>
              </a:rPr>
              <a:t>místních univerzit a lyceí.  V říjnu získali lektoři a Centrum Akademie techniky v rámci inovativního vzdělávání na  celo ukrajinského 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STEM</a:t>
            </a:r>
            <a:r>
              <a:rPr lang="cs-CZ" sz="1400" dirty="0">
                <a:latin typeface="Aileron"/>
              </a:rPr>
              <a:t> festivalu Inovací 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hlavní cenu </a:t>
            </a:r>
            <a:r>
              <a:rPr lang="cs-CZ" sz="1400" dirty="0">
                <a:latin typeface="Aileron"/>
              </a:rPr>
              <a:t>od zástupce ukrajinské nejvyšší rady /parlament UA/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163" dirty="0">
              <a:solidFill>
                <a:srgbClr val="FFC000"/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163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C60B37D-1C1B-7891-B85C-6AB501625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49" y="381000"/>
            <a:ext cx="2287341" cy="240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C1E7A229-C65F-8ED6-88A9-788D14974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121" y="4038600"/>
            <a:ext cx="41148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BBC4C09-0175-4D45-11D8-0F6CDE36C0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10" y="2971800"/>
            <a:ext cx="2287339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8198E7E-DC63-65F2-2588-77A2F41B47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81" y="4821006"/>
            <a:ext cx="1965200" cy="214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6800" y="715723"/>
            <a:ext cx="5885463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04"/>
              </a:lnSpc>
              <a:spcBef>
                <a:spcPct val="0"/>
              </a:spcBef>
            </a:pPr>
            <a:r>
              <a:rPr lang="cs-CZ" sz="478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Průmysl 4.0  3D tisk COBOD </a:t>
            </a:r>
            <a:endParaRPr lang="en-US" sz="478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>
                <a:solidFill>
                  <a:srgbClr val="161853"/>
                </a:solidFill>
                <a:latin typeface="Aileron"/>
              </a:rPr>
              <a:t>průmysl 4.0 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6800" y="1777222"/>
            <a:ext cx="5029200" cy="206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dirty="0">
                <a:solidFill>
                  <a:srgbClr val="4B40D8"/>
                </a:solidFill>
                <a:latin typeface="Aileron Bold"/>
              </a:rPr>
              <a:t>Spolupráce se světovým leaderem COBOD </a:t>
            </a:r>
            <a:endParaRPr lang="en-US" dirty="0">
              <a:solidFill>
                <a:srgbClr val="4B40D8"/>
              </a:solidFill>
              <a:latin typeface="Aileron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63541" y="2194636"/>
            <a:ext cx="457525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Spolek </a:t>
            </a:r>
            <a:r>
              <a:rPr lang="cs-CZ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Technikum</a:t>
            </a: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</a:t>
            </a:r>
            <a:r>
              <a:rPr lang="cs-CZ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Academy,z.s</a:t>
            </a: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. a Centrum Akademie techniky uzavřeli v lednu 2023 smlouvu o spolupráci s dánskou společností která se zabývá 3D tiskem objektů a budov</a:t>
            </a:r>
            <a:endParaRPr lang="en-US" sz="1163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</p:txBody>
      </p:sp>
      <p:sp>
        <p:nvSpPr>
          <p:cNvPr id="53" name="Freeform 53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5" name="Obrázek 54">
            <a:extLst>
              <a:ext uri="{FF2B5EF4-FFF2-40B4-BE49-F238E27FC236}">
                <a16:creationId xmlns:a16="http://schemas.microsoft.com/office/drawing/2014/main" id="{E1A31FB8-DD0E-B3BC-9BD7-BDF7326E03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57" y="3505200"/>
            <a:ext cx="1719467" cy="1104628"/>
          </a:xfrm>
          <a:prstGeom prst="rect">
            <a:avLst/>
          </a:prstGeom>
          <a:effectLst>
            <a:glow rad="127000">
              <a:schemeClr val="bg1">
                <a:lumMod val="50000"/>
                <a:alpha val="0"/>
              </a:schemeClr>
            </a:glow>
          </a:effectLst>
        </p:spPr>
      </p:pic>
      <p:sp>
        <p:nvSpPr>
          <p:cNvPr id="56" name="TextovéPole 55">
            <a:extLst>
              <a:ext uri="{FF2B5EF4-FFF2-40B4-BE49-F238E27FC236}">
                <a16:creationId xmlns:a16="http://schemas.microsoft.com/office/drawing/2014/main" id="{326B34E8-5716-069E-69DE-A799B3D26972}"/>
              </a:ext>
            </a:extLst>
          </p:cNvPr>
          <p:cNvSpPr txBox="1"/>
          <p:nvPr/>
        </p:nvSpPr>
        <p:spPr>
          <a:xfrm>
            <a:off x="1219200" y="3505200"/>
            <a:ext cx="4831131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Lektoři Centra akademie techniky mají přístup do </a:t>
            </a:r>
          </a:p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systému COBOD: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Konfigurátor tisku a návrhu budov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Slicer</a:t>
            </a: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COBOD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Přístup do intra systému společnosti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Výrobní a technické informace o systému COBOD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 rámci volnočasových aktivit Centra akademie techniky</a:t>
            </a:r>
          </a:p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děti a žáci v rámci neformálního vzdělávání vytvářejí a </a:t>
            </a:r>
          </a:p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navrhují konstrukce objektů, které následně vytváří na </a:t>
            </a:r>
          </a:p>
          <a:p>
            <a:r>
              <a:rPr lang="cs-CZ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3D tiskárnách metodou FDM.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1CC2860B-5628-2A41-1DF5-49D2C8719F69}"/>
              </a:ext>
            </a:extLst>
          </p:cNvPr>
          <p:cNvSpPr txBox="1"/>
          <p:nvPr/>
        </p:nvSpPr>
        <p:spPr>
          <a:xfrm>
            <a:off x="7391400" y="2203847"/>
            <a:ext cx="2091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Systém a platforma </a:t>
            </a:r>
          </a:p>
          <a:p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3D tisku COBOD je</a:t>
            </a:r>
          </a:p>
          <a:p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podporována dánskou vládou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45817" y="782867"/>
            <a:ext cx="502392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310"/>
              </a:lnSpc>
            </a:pPr>
            <a:r>
              <a:rPr lang="cs-CZ" sz="4789" dirty="0">
                <a:solidFill>
                  <a:schemeClr val="tx2">
                    <a:lumMod val="50000"/>
                  </a:schemeClr>
                </a:solidFill>
                <a:latin typeface="Balgin condensed"/>
              </a:rPr>
              <a:t>Inovace 4.0-spolupráce  </a:t>
            </a:r>
            <a:endParaRPr lang="en-US" sz="4789" dirty="0">
              <a:solidFill>
                <a:schemeClr val="tx2">
                  <a:lumMod val="50000"/>
                </a:schemeClr>
              </a:solidFill>
              <a:latin typeface="Balgin condense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 err="1">
                <a:solidFill>
                  <a:srgbClr val="161853"/>
                </a:solidFill>
                <a:latin typeface="Aileron"/>
              </a:rPr>
              <a:t>Inovation</a:t>
            </a:r>
            <a:r>
              <a:rPr lang="cs-CZ" sz="822" dirty="0">
                <a:solidFill>
                  <a:srgbClr val="161853"/>
                </a:solidFill>
                <a:latin typeface="Aileron"/>
              </a:rPr>
              <a:t> 4.0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7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7316" y="1598339"/>
            <a:ext cx="5439121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ileron"/>
              </a:rPr>
              <a:t>Spolupráce s italským architektem 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dr. Arch. Andrea </a:t>
            </a:r>
            <a:r>
              <a:rPr lang="cs-CZ" sz="16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Pallazo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ileron"/>
              </a:rPr>
              <a:t>v popularizaci výroby 3D tisku objektů v České republice a na UA. Architekt spolupracuje a působí na ČVUT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algn="just">
              <a:lnSpc>
                <a:spcPts val="1628"/>
              </a:lnSpc>
              <a:spcBef>
                <a:spcPct val="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ileron"/>
              </a:rPr>
              <a:t>Spolupráce s výzkumným centrem NTC IR PLZEŇ 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– oblast spolupráce ve vzdělávání 4.0, spolupráce na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edu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projektu </a:t>
            </a:r>
            <a:r>
              <a:rPr lang="cs-CZ" sz="1600" b="1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Infrared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Cameras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1600" b="1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Schools</a:t>
            </a:r>
            <a:endParaRPr lang="cs-CZ" sz="1600" b="1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dirty="0">
                <a:latin typeface="Aileron"/>
              </a:rPr>
              <a:t>Spolupráce s </a:t>
            </a:r>
            <a:r>
              <a:rPr lang="en-US" sz="1600" b="0" i="0" dirty="0">
                <a:effectLst/>
                <a:latin typeface="Roboto" panose="02000000000000000000" pitchFamily="2" charset="0"/>
              </a:rPr>
              <a:t>Ivano-Frankivsk National Technical University of Oil and Gas 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– oblast spolupráce ve vzdělávání 4.0</a:t>
            </a:r>
            <a:endParaRPr lang="cs-CZ" sz="1600" dirty="0"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ileron"/>
              </a:rPr>
              <a:t>Spolupráce s King </a:t>
            </a:r>
            <a:r>
              <a:rPr lang="cs-CZ" sz="1600" dirty="0" err="1">
                <a:solidFill>
                  <a:schemeClr val="bg2">
                    <a:lumMod val="10000"/>
                  </a:schemeClr>
                </a:solidFill>
                <a:latin typeface="Aileron"/>
              </a:rPr>
              <a:t>Danylo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ileron"/>
              </a:rPr>
              <a:t> University UA– 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oblast spolupráce ve vzdělávání 4.0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latin typeface="Roboto" panose="02000000000000000000" pitchFamily="2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latin typeface="Roboto" panose="02000000000000000000" pitchFamily="2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b="0" i="0" dirty="0">
                <a:effectLst/>
                <a:latin typeface="Roboto" panose="02000000000000000000" pitchFamily="2" charset="0"/>
              </a:rPr>
              <a:t>Spolupráce s Department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of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education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and science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of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the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Ivano-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Frankivsk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city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council</a:t>
            </a:r>
            <a:endParaRPr lang="cs-CZ" sz="1600" b="0" i="0" dirty="0">
              <a:effectLst/>
              <a:latin typeface="Roboto" panose="02000000000000000000" pitchFamily="2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latin typeface="Roboto" panose="02000000000000000000" pitchFamily="2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b="0" i="0" dirty="0">
                <a:effectLst/>
                <a:latin typeface="Roboto" panose="02000000000000000000" pitchFamily="2" charset="0"/>
              </a:rPr>
              <a:t>Spolupráce s Centr 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Inovation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Ivano-</a:t>
            </a:r>
            <a:r>
              <a:rPr lang="cs-CZ" sz="1600" b="0" i="0" dirty="0" err="1">
                <a:effectLst/>
                <a:latin typeface="Roboto" panose="02000000000000000000" pitchFamily="2" charset="0"/>
              </a:rPr>
              <a:t>Frankivsk</a:t>
            </a:r>
            <a:r>
              <a:rPr lang="cs-CZ" sz="1600" b="0" i="0" dirty="0">
                <a:effectLst/>
                <a:latin typeface="Roboto" panose="02000000000000000000" pitchFamily="2" charset="0"/>
              </a:rPr>
              <a:t> city CEI</a:t>
            </a: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cs-CZ" sz="16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</a:endParaRPr>
          </a:p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Aileron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212784" y="915674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28348C05-9A20-85F4-A107-D09C2565B6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879" y="1598339"/>
            <a:ext cx="1295400" cy="76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53C3412C-9D8C-DAB2-5193-9F27055360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514600"/>
            <a:ext cx="2209798" cy="10668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0ADA2B8A-A93E-E97C-F1D1-873AE489F7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9" y="3564653"/>
            <a:ext cx="838198" cy="854947"/>
          </a:xfrm>
          <a:prstGeom prst="rect">
            <a:avLst/>
          </a:prstGeom>
        </p:spPr>
      </p:pic>
      <p:pic>
        <p:nvPicPr>
          <p:cNvPr id="39" name="Grafický objekt 38">
            <a:extLst>
              <a:ext uri="{FF2B5EF4-FFF2-40B4-BE49-F238E27FC236}">
                <a16:creationId xmlns:a16="http://schemas.microsoft.com/office/drawing/2014/main" id="{216F9FD0-D9FC-F564-59ED-D7B601BF25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65893" y="4686300"/>
            <a:ext cx="1208219" cy="38100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9AF2AA3B-D488-E7FD-690A-572A123CB7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515" y="5334000"/>
            <a:ext cx="1784766" cy="8670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52262" y="-128796"/>
            <a:ext cx="0" cy="7572793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807073" y="527663"/>
            <a:ext cx="82550" cy="82550"/>
          </a:xfrm>
          <a:custGeom>
            <a:avLst/>
            <a:gdLst/>
            <a:ahLst/>
            <a:cxnLst/>
            <a:rect l="l" t="t" r="r" b="b"/>
            <a:pathLst>
              <a:path w="82550" h="82550">
                <a:moveTo>
                  <a:pt x="0" y="0"/>
                </a:moveTo>
                <a:lnTo>
                  <a:pt x="82550" y="0"/>
                </a:lnTo>
                <a:lnTo>
                  <a:pt x="82550" y="82551"/>
                </a:lnTo>
                <a:lnTo>
                  <a:pt x="0" y="82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99315" y="488661"/>
            <a:ext cx="1051300" cy="13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51"/>
              </a:lnSpc>
              <a:spcBef>
                <a:spcPct val="0"/>
              </a:spcBef>
            </a:pPr>
            <a:r>
              <a:rPr lang="cs-CZ" sz="822" dirty="0" err="1">
                <a:solidFill>
                  <a:srgbClr val="161853"/>
                </a:solidFill>
                <a:latin typeface="Aileron"/>
              </a:rPr>
              <a:t>Medialab</a:t>
            </a:r>
            <a:r>
              <a:rPr lang="cs-CZ" sz="822" dirty="0">
                <a:solidFill>
                  <a:srgbClr val="161853"/>
                </a:solidFill>
                <a:latin typeface="Aileron"/>
              </a:rPr>
              <a:t> 4.0</a:t>
            </a:r>
            <a:endParaRPr lang="en-US" sz="822" dirty="0">
              <a:solidFill>
                <a:srgbClr val="161853"/>
              </a:solidFill>
              <a:latin typeface="Ailero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9600" y="722126"/>
            <a:ext cx="5221057" cy="64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704"/>
              </a:lnSpc>
              <a:spcBef>
                <a:spcPct val="0"/>
              </a:spcBef>
            </a:pPr>
            <a:r>
              <a:rPr lang="cs-CZ" sz="4789" dirty="0">
                <a:solidFill>
                  <a:srgbClr val="1618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gin condensed"/>
              </a:rPr>
              <a:t>MEDIALAB 4.0 ZŠ ŠANOV</a:t>
            </a:r>
            <a:endParaRPr lang="en-US" sz="4789" dirty="0">
              <a:solidFill>
                <a:srgbClr val="1618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gin condense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2817940" y="1458906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2817940" y="777060"/>
            <a:ext cx="4140839" cy="0"/>
          </a:xfrm>
          <a:prstGeom prst="line">
            <a:avLst/>
          </a:prstGeom>
          <a:ln w="9525" cap="flat">
            <a:solidFill>
              <a:srgbClr val="16185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807073" y="6617737"/>
            <a:ext cx="912049" cy="180226"/>
            <a:chOff x="0" y="0"/>
            <a:chExt cx="477740" cy="944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740" cy="94404"/>
            </a:xfrm>
            <a:custGeom>
              <a:avLst/>
              <a:gdLst/>
              <a:ahLst/>
              <a:cxnLst/>
              <a:rect l="l" t="t" r="r" b="b"/>
              <a:pathLst>
                <a:path w="477740" h="94404">
                  <a:moveTo>
                    <a:pt x="47202" y="0"/>
                  </a:moveTo>
                  <a:lnTo>
                    <a:pt x="430538" y="0"/>
                  </a:lnTo>
                  <a:cubicBezTo>
                    <a:pt x="443057" y="0"/>
                    <a:pt x="455063" y="4973"/>
                    <a:pt x="463915" y="13825"/>
                  </a:cubicBezTo>
                  <a:cubicBezTo>
                    <a:pt x="472767" y="22677"/>
                    <a:pt x="477740" y="34683"/>
                    <a:pt x="477740" y="47202"/>
                  </a:cubicBezTo>
                  <a:lnTo>
                    <a:pt x="477740" y="47202"/>
                  </a:lnTo>
                  <a:cubicBezTo>
                    <a:pt x="477740" y="59721"/>
                    <a:pt x="472767" y="71727"/>
                    <a:pt x="463915" y="80579"/>
                  </a:cubicBezTo>
                  <a:cubicBezTo>
                    <a:pt x="455063" y="89431"/>
                    <a:pt x="443057" y="94404"/>
                    <a:pt x="430538" y="94404"/>
                  </a:cubicBezTo>
                  <a:lnTo>
                    <a:pt x="47202" y="94404"/>
                  </a:lnTo>
                  <a:cubicBezTo>
                    <a:pt x="34683" y="94404"/>
                    <a:pt x="22677" y="89431"/>
                    <a:pt x="13825" y="80579"/>
                  </a:cubicBezTo>
                  <a:cubicBezTo>
                    <a:pt x="4973" y="71727"/>
                    <a:pt x="0" y="59721"/>
                    <a:pt x="0" y="47202"/>
                  </a:cubicBezTo>
                  <a:lnTo>
                    <a:pt x="0" y="47202"/>
                  </a:lnTo>
                  <a:cubicBezTo>
                    <a:pt x="0" y="34683"/>
                    <a:pt x="4973" y="22677"/>
                    <a:pt x="13825" y="13825"/>
                  </a:cubicBezTo>
                  <a:cubicBezTo>
                    <a:pt x="22677" y="4973"/>
                    <a:pt x="34683" y="0"/>
                    <a:pt x="47202" y="0"/>
                  </a:cubicBezTo>
                  <a:close/>
                </a:path>
              </a:pathLst>
            </a:custGeom>
            <a:solidFill>
              <a:srgbClr val="EC255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77740" cy="122979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3040" y="6680950"/>
            <a:ext cx="53354" cy="53801"/>
            <a:chOff x="0" y="0"/>
            <a:chExt cx="27947" cy="281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88748" y="6680950"/>
            <a:ext cx="53354" cy="53801"/>
            <a:chOff x="0" y="0"/>
            <a:chExt cx="27947" cy="281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15844" y="6680950"/>
            <a:ext cx="53354" cy="53801"/>
            <a:chOff x="0" y="0"/>
            <a:chExt cx="27947" cy="281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947" cy="28181"/>
            </a:xfrm>
            <a:custGeom>
              <a:avLst/>
              <a:gdLst/>
              <a:ahLst/>
              <a:cxnLst/>
              <a:rect l="l" t="t" r="r" b="b"/>
              <a:pathLst>
                <a:path w="27947" h="28181">
                  <a:moveTo>
                    <a:pt x="13974" y="0"/>
                  </a:moveTo>
                  <a:lnTo>
                    <a:pt x="13974" y="0"/>
                  </a:lnTo>
                  <a:cubicBezTo>
                    <a:pt x="17680" y="0"/>
                    <a:pt x="21234" y="1472"/>
                    <a:pt x="23855" y="4093"/>
                  </a:cubicBezTo>
                  <a:cubicBezTo>
                    <a:pt x="26475" y="6713"/>
                    <a:pt x="27947" y="10268"/>
                    <a:pt x="27947" y="13974"/>
                  </a:cubicBezTo>
                  <a:lnTo>
                    <a:pt x="27947" y="14208"/>
                  </a:lnTo>
                  <a:cubicBezTo>
                    <a:pt x="27947" y="17914"/>
                    <a:pt x="26475" y="21468"/>
                    <a:pt x="23855" y="24089"/>
                  </a:cubicBezTo>
                  <a:cubicBezTo>
                    <a:pt x="21234" y="26709"/>
                    <a:pt x="17680" y="28181"/>
                    <a:pt x="13974" y="28181"/>
                  </a:cubicBezTo>
                  <a:lnTo>
                    <a:pt x="13974" y="28181"/>
                  </a:lnTo>
                  <a:cubicBezTo>
                    <a:pt x="6256" y="28181"/>
                    <a:pt x="0" y="21925"/>
                    <a:pt x="0" y="14208"/>
                  </a:cubicBezTo>
                  <a:lnTo>
                    <a:pt x="0" y="13974"/>
                  </a:lnTo>
                  <a:cubicBezTo>
                    <a:pt x="0" y="6256"/>
                    <a:pt x="6256" y="0"/>
                    <a:pt x="13974" y="0"/>
                  </a:cubicBezTo>
                  <a:close/>
                </a:path>
              </a:pathLst>
            </a:custGeom>
            <a:solidFill>
              <a:srgbClr val="FAEDF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7947" cy="56756"/>
            </a:xfrm>
            <a:prstGeom prst="rect">
              <a:avLst/>
            </a:prstGeom>
          </p:spPr>
          <p:txBody>
            <a:bodyPr lIns="34756" tIns="34756" rIns="34756" bIns="34756" rtlCol="0" anchor="ctr"/>
            <a:lstStyle/>
            <a:p>
              <a:pPr algn="ctr">
                <a:lnSpc>
                  <a:spcPts val="115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866731" y="6626020"/>
            <a:ext cx="496846" cy="15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49"/>
              </a:lnSpc>
              <a:spcBef>
                <a:spcPct val="0"/>
              </a:spcBef>
            </a:pPr>
            <a:r>
              <a:rPr lang="en-US" sz="821">
                <a:solidFill>
                  <a:srgbClr val="FAEDF0"/>
                </a:solidFill>
                <a:latin typeface="Aileron"/>
              </a:rPr>
              <a:t>Page 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5282" y="1571020"/>
            <a:ext cx="2936589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cs-CZ" sz="1600" dirty="0">
                <a:solidFill>
                  <a:srgbClr val="161853"/>
                </a:solidFill>
                <a:latin typeface="Aileron Bold"/>
              </a:rPr>
              <a:t>Multifunkční učebny pro ZŠ </a:t>
            </a:r>
            <a:r>
              <a:rPr lang="en-US" sz="1600" dirty="0">
                <a:solidFill>
                  <a:srgbClr val="161853"/>
                </a:solidFill>
                <a:latin typeface="Aileron Bol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0162" y="5025000"/>
            <a:ext cx="556998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1628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1618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L</a:t>
            </a:r>
            <a:r>
              <a:rPr lang="cs-CZ" sz="1400" b="1" dirty="0" err="1">
                <a:solidFill>
                  <a:srgbClr val="1618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ektoři</a:t>
            </a:r>
            <a:r>
              <a:rPr lang="cs-CZ" sz="1400" b="1" dirty="0">
                <a:solidFill>
                  <a:srgbClr val="1618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"/>
              </a:rPr>
              <a:t> Centra akademie techniky se podílí na návrzích a vzniku nového typu multifunkčních  učeben pro Základní  školy v České republice. Cílem je vytvářet kvalitní podmínky pro rozvoj dovedností  a zvyšování kompetencí žáků , podporu nadaných žáků orientovaných na požadavky nového Trhu práce 4.0 /odborné předměty a přírodní  vědy/</a:t>
            </a:r>
            <a:endParaRPr lang="en-US" sz="1400" b="1" dirty="0">
              <a:solidFill>
                <a:srgbClr val="1618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7288113" y="5638800"/>
            <a:ext cx="2297545" cy="1314001"/>
            <a:chOff x="7127942" y="4030239"/>
            <a:chExt cx="3655318" cy="1726837"/>
          </a:xfrm>
        </p:grpSpPr>
        <p:sp>
          <p:nvSpPr>
            <p:cNvPr id="24" name="Freeform 24"/>
            <p:cNvSpPr/>
            <p:nvPr/>
          </p:nvSpPr>
          <p:spPr>
            <a:xfrm>
              <a:off x="7127942" y="4030239"/>
              <a:ext cx="3655318" cy="1726837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t="-3020" b="-3020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6212784" y="915674"/>
            <a:ext cx="607307" cy="404618"/>
          </a:xfrm>
          <a:custGeom>
            <a:avLst/>
            <a:gdLst/>
            <a:ahLst/>
            <a:cxnLst/>
            <a:rect l="l" t="t" r="r" b="b"/>
            <a:pathLst>
              <a:path w="607307" h="404618">
                <a:moveTo>
                  <a:pt x="0" y="0"/>
                </a:moveTo>
                <a:lnTo>
                  <a:pt x="607306" y="0"/>
                </a:lnTo>
                <a:lnTo>
                  <a:pt x="607306" y="404618"/>
                </a:lnTo>
                <a:lnTo>
                  <a:pt x="0" y="404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6687153" y="6617737"/>
            <a:ext cx="178113" cy="178113"/>
          </a:xfrm>
          <a:custGeom>
            <a:avLst/>
            <a:gdLst/>
            <a:ahLst/>
            <a:cxnLst/>
            <a:rect l="l" t="t" r="r" b="b"/>
            <a:pathLst>
              <a:path w="178113" h="178113">
                <a:moveTo>
                  <a:pt x="178113" y="0"/>
                </a:moveTo>
                <a:lnTo>
                  <a:pt x="0" y="0"/>
                </a:lnTo>
                <a:lnTo>
                  <a:pt x="0" y="178114"/>
                </a:lnTo>
                <a:lnTo>
                  <a:pt x="178113" y="178114"/>
                </a:lnTo>
                <a:lnTo>
                  <a:pt x="1781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C7FEFF94-A785-1847-330E-509393A212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9" y="2527365"/>
            <a:ext cx="3620450" cy="2209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26AD1C77-20F6-CF2B-CBF7-71A2DC5AD4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19" y="714416"/>
            <a:ext cx="2297539" cy="1456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920</Words>
  <Application>Microsoft Office PowerPoint</Application>
  <PresentationFormat>Vlastní</PresentationFormat>
  <Paragraphs>137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9" baseType="lpstr">
      <vt:lpstr>Roboto</vt:lpstr>
      <vt:lpstr>Calibri</vt:lpstr>
      <vt:lpstr>Balgin condensed</vt:lpstr>
      <vt:lpstr>Arial</vt:lpstr>
      <vt:lpstr>Wingdings</vt:lpstr>
      <vt:lpstr>Courier New</vt:lpstr>
      <vt:lpstr>Aileron Bold</vt:lpstr>
      <vt:lpstr>Aileron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Navy White Red Modern Minimalist Project Evaluation Annual Report (Prezentace (4:3))</dc:title>
  <cp:lastModifiedBy>technicum5@seznam.cz</cp:lastModifiedBy>
  <cp:revision>8</cp:revision>
  <cp:lastPrinted>2023-11-07T18:11:43Z</cp:lastPrinted>
  <dcterms:created xsi:type="dcterms:W3CDTF">2006-08-16T00:00:00Z</dcterms:created>
  <dcterms:modified xsi:type="dcterms:W3CDTF">2023-11-07T18:11:55Z</dcterms:modified>
  <dc:identifier>DAFzYeX5QVU</dc:identifier>
</cp:coreProperties>
</file>